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6"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68703" autoAdjust="0"/>
  </p:normalViewPr>
  <p:slideViewPr>
    <p:cSldViewPr>
      <p:cViewPr varScale="1">
        <p:scale>
          <a:sx n="116" d="100"/>
          <a:sy n="116" d="100"/>
        </p:scale>
        <p:origin x="2178" y="108"/>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1806" y="-3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00D5B1-1345-4F14-928F-5AED1ADAF8B6}" type="datetimeFigureOut">
              <a:rPr lang="en-US" smtClean="0"/>
              <a:t>3/12/2015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BC0D0-AAC4-4F45-BCE5-0EB2BC9A9D71}" type="slidenum">
              <a:rPr lang="en-US" smtClean="0"/>
              <a:t>‹#›</a:t>
            </a:fld>
            <a:endParaRPr lang="en-US"/>
          </a:p>
        </p:txBody>
      </p:sp>
    </p:spTree>
    <p:extLst>
      <p:ext uri="{BB962C8B-B14F-4D97-AF65-F5344CB8AC3E}">
        <p14:creationId xmlns:p14="http://schemas.microsoft.com/office/powerpoint/2010/main" val="4059195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1970s, John Williams of </a:t>
            </a:r>
            <a:r>
              <a:rPr lang="en-US" dirty="0" err="1" smtClean="0"/>
              <a:t>Kiona</a:t>
            </a:r>
            <a:r>
              <a:rPr lang="en-US" dirty="0" smtClean="0"/>
              <a:t> Vineyards and Jim Holmes, originally of </a:t>
            </a:r>
            <a:r>
              <a:rPr lang="en-US" dirty="0" err="1" smtClean="0"/>
              <a:t>Kiona</a:t>
            </a:r>
            <a:r>
              <a:rPr lang="en-US" dirty="0" smtClean="0"/>
              <a:t> then </a:t>
            </a:r>
            <a:r>
              <a:rPr lang="en-US" dirty="0" err="1" smtClean="0"/>
              <a:t>Ciel</a:t>
            </a:r>
            <a:r>
              <a:rPr lang="en-US" dirty="0" smtClean="0"/>
              <a:t> du Cheval vineyards, pioneered grape growing in the area. In the 1980s, wines made from grapes in the Red Mountain area began receiving recognition for their distinct flavor profiles </a:t>
            </a:r>
          </a:p>
          <a:p>
            <a:r>
              <a:rPr lang="en-US" dirty="0" smtClean="0"/>
              <a:t>Federal laws permitted wine labels </a:t>
            </a:r>
            <a:r>
              <a:rPr lang="en-US" b="1" dirty="0" smtClean="0"/>
              <a:t>only to carry the designation as being from the Columbia Valley AVA or Yakima Valley AVA</a:t>
            </a:r>
            <a:r>
              <a:rPr lang="en-US" dirty="0" smtClean="0"/>
              <a:t>. In the late 1990s, Lorne Jacobson from Hedges Family Estates started a drive to achieve federal recognition of the area as its own AVA, which was </a:t>
            </a:r>
            <a:r>
              <a:rPr lang="en-US" b="1" dirty="0" smtClean="0"/>
              <a:t>granted in April, 2001</a:t>
            </a:r>
            <a:endParaRPr lang="en-US" b="1" dirty="0"/>
          </a:p>
        </p:txBody>
      </p:sp>
      <p:sp>
        <p:nvSpPr>
          <p:cNvPr id="4" name="Slide Number Placeholder 3"/>
          <p:cNvSpPr>
            <a:spLocks noGrp="1"/>
          </p:cNvSpPr>
          <p:nvPr>
            <p:ph type="sldNum" sz="quarter" idx="10"/>
          </p:nvPr>
        </p:nvSpPr>
        <p:spPr/>
        <p:txBody>
          <a:bodyPr/>
          <a:lstStyle/>
          <a:p>
            <a:fld id="{D7CBC0D0-AAC4-4F45-BCE5-0EB2BC9A9D71}" type="slidenum">
              <a:rPr lang="en-US" smtClean="0"/>
              <a:t>1</a:t>
            </a:fld>
            <a:endParaRPr lang="en-US"/>
          </a:p>
        </p:txBody>
      </p:sp>
    </p:spTree>
    <p:extLst>
      <p:ext uri="{BB962C8B-B14F-4D97-AF65-F5344CB8AC3E}">
        <p14:creationId xmlns:p14="http://schemas.microsoft.com/office/powerpoint/2010/main" val="3357468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braising as opposed to flat out broiling.  However you care to consider it, Red Mountain is an area that is superb for the development of big flavor in red grape varieties, especially Cabernet Sauvignon</a:t>
            </a:r>
            <a:endParaRPr lang="en-US" dirty="0"/>
          </a:p>
        </p:txBody>
      </p:sp>
      <p:sp>
        <p:nvSpPr>
          <p:cNvPr id="4" name="Slide Number Placeholder 3"/>
          <p:cNvSpPr>
            <a:spLocks noGrp="1"/>
          </p:cNvSpPr>
          <p:nvPr>
            <p:ph type="sldNum" sz="quarter" idx="10"/>
          </p:nvPr>
        </p:nvSpPr>
        <p:spPr/>
        <p:txBody>
          <a:bodyPr/>
          <a:lstStyle/>
          <a:p>
            <a:fld id="{D7CBC0D0-AAC4-4F45-BCE5-0EB2BC9A9D71}" type="slidenum">
              <a:rPr lang="en-US" smtClean="0"/>
              <a:t>2</a:t>
            </a:fld>
            <a:endParaRPr lang="en-US"/>
          </a:p>
        </p:txBody>
      </p:sp>
    </p:spTree>
    <p:extLst>
      <p:ext uri="{BB962C8B-B14F-4D97-AF65-F5344CB8AC3E}">
        <p14:creationId xmlns:p14="http://schemas.microsoft.com/office/powerpoint/2010/main" val="76235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Ciel</a:t>
            </a:r>
            <a:r>
              <a:rPr lang="en-US" dirty="0" smtClean="0"/>
              <a:t> du Cheval</a:t>
            </a:r>
            <a:br>
              <a:rPr lang="en-US" dirty="0" smtClean="0"/>
            </a:br>
            <a:r>
              <a:rPr lang="en-US" dirty="0" smtClean="0"/>
              <a:t>Owner: Jim Holmes; Manager: Ryan Johnson </a:t>
            </a:r>
            <a:br>
              <a:rPr lang="en-US" dirty="0" smtClean="0"/>
            </a:br>
            <a:r>
              <a:rPr lang="en-US" dirty="0" smtClean="0"/>
              <a:t/>
            </a:r>
            <a:br>
              <a:rPr lang="en-US" dirty="0" smtClean="0"/>
            </a:br>
            <a:r>
              <a:rPr lang="en-US" dirty="0" smtClean="0"/>
              <a:t>Jim Holmes, a pioneer in Washington winegrowing, has been tending grapes on Red Mountain since the 1970's, and continues to turn out some of the State's best fruit. </a:t>
            </a:r>
            <a:br>
              <a:rPr lang="en-US" dirty="0" smtClean="0"/>
            </a:br>
            <a:r>
              <a:rPr lang="en-US" dirty="0" smtClean="0"/>
              <a:t/>
            </a:r>
            <a:br>
              <a:rPr lang="en-US" dirty="0" smtClean="0"/>
            </a:br>
            <a:r>
              <a:rPr lang="en-US" dirty="0" smtClean="0"/>
              <a:t>Situated at the base of Red Mountain, the vineyard receives the same heat and nighttime wind that you'll find at nearby vineyards. One main difference in the vineyard is the canopy of some of the more recent plantings (1994-on): vines are trained on a fan system while most of the others are planted on a bi-lateral cordon. While this system creates a larger canopy, it shields the grapes from the intense Red Mountain heat, allowing sugar maturity and physiological maturity to develop synergistically. His site also retains balanced acidity in the grapes. </a:t>
            </a:r>
            <a:br>
              <a:rPr lang="en-US" dirty="0" smtClean="0"/>
            </a:br>
            <a:r>
              <a:rPr lang="en-US" dirty="0" smtClean="0"/>
              <a:t/>
            </a:r>
            <a:br>
              <a:rPr lang="en-US" dirty="0" smtClean="0"/>
            </a:br>
            <a:r>
              <a:rPr lang="en-US" dirty="0" smtClean="0"/>
              <a:t>This fruit gives wonderful density and complexity to our wines, and we enjoy a range of fruit from this site: two acres of Cabernet Sauvignon, one acre of Merlot, and lesser amounts of Cabernet Franc, </a:t>
            </a:r>
            <a:r>
              <a:rPr lang="en-US" dirty="0" err="1" smtClean="0"/>
              <a:t>Mourvedre</a:t>
            </a:r>
            <a:r>
              <a:rPr lang="en-US" dirty="0" smtClean="0"/>
              <a:t>, Syrah and Petite Verdot are destined for Betz Family Winery. The Cabernet Sauvignon, Cabernet Franc and Merlot are typically black, with ripe tannins that offer a silky palate feel. Plenty of complexity to go along with the mouthfeel as well: black cherry, currant, black olive, cedar and pencil lead notes. The </a:t>
            </a:r>
            <a:r>
              <a:rPr lang="en-US" dirty="0" err="1" smtClean="0"/>
              <a:t>Ciel</a:t>
            </a:r>
            <a:r>
              <a:rPr lang="en-US" dirty="0" smtClean="0"/>
              <a:t> du Cheval Cabernet Sauvignon is the base to our </a:t>
            </a:r>
            <a:r>
              <a:rPr lang="en-US" i="1" dirty="0" err="1" smtClean="0"/>
              <a:t>Père</a:t>
            </a:r>
            <a:r>
              <a:rPr lang="en-US" i="1" dirty="0" smtClean="0"/>
              <a:t> de </a:t>
            </a:r>
            <a:r>
              <a:rPr lang="en-US" i="1" dirty="0" err="1" smtClean="0"/>
              <a:t>Famille</a:t>
            </a:r>
            <a:r>
              <a:rPr lang="en-US" dirty="0" smtClean="0"/>
              <a:t>, and these grapes bring power to our </a:t>
            </a:r>
            <a:r>
              <a:rPr lang="en-US" i="1" dirty="0" smtClean="0"/>
              <a:t>Clos de Betz</a:t>
            </a:r>
            <a:r>
              <a:rPr lang="en-US" dirty="0" smtClean="0"/>
              <a:t>. The </a:t>
            </a:r>
            <a:r>
              <a:rPr lang="en-US" dirty="0" err="1" smtClean="0"/>
              <a:t>Mourvedre</a:t>
            </a:r>
            <a:r>
              <a:rPr lang="en-US" dirty="0" smtClean="0"/>
              <a:t>, a Southern Rhone variety, is particularly exciting and makes its debut in our 2004 </a:t>
            </a:r>
            <a:r>
              <a:rPr lang="en-US" dirty="0" err="1" smtClean="0"/>
              <a:t>Besoleil</a:t>
            </a:r>
            <a:r>
              <a:rPr lang="en-US" dirty="0" smtClean="0"/>
              <a:t>. </a:t>
            </a:r>
            <a:br>
              <a:rPr lang="en-US" dirty="0" smtClean="0"/>
            </a:br>
            <a:endParaRPr lang="en-US" dirty="0"/>
          </a:p>
        </p:txBody>
      </p:sp>
      <p:sp>
        <p:nvSpPr>
          <p:cNvPr id="4" name="Slide Number Placeholder 3"/>
          <p:cNvSpPr>
            <a:spLocks noGrp="1"/>
          </p:cNvSpPr>
          <p:nvPr>
            <p:ph type="sldNum" sz="quarter" idx="10"/>
          </p:nvPr>
        </p:nvSpPr>
        <p:spPr/>
        <p:txBody>
          <a:bodyPr/>
          <a:lstStyle/>
          <a:p>
            <a:fld id="{D7CBC0D0-AAC4-4F45-BCE5-0EB2BC9A9D71}" type="slidenum">
              <a:rPr lang="en-US" smtClean="0"/>
              <a:t>3</a:t>
            </a:fld>
            <a:endParaRPr lang="en-US"/>
          </a:p>
        </p:txBody>
      </p:sp>
    </p:spTree>
    <p:extLst>
      <p:ext uri="{BB962C8B-B14F-4D97-AF65-F5344CB8AC3E}">
        <p14:creationId xmlns:p14="http://schemas.microsoft.com/office/powerpoint/2010/main" val="539387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E8CBDC-DAA8-4AF4-9CE2-B44B699845FD}" type="datetimeFigureOut">
              <a:rPr lang="en-US" smtClean="0"/>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52917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E8CBDC-DAA8-4AF4-9CE2-B44B699845FD}" type="datetimeFigureOut">
              <a:rPr lang="en-US" smtClean="0"/>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3416869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E8CBDC-DAA8-4AF4-9CE2-B44B699845FD}" type="datetimeFigureOut">
              <a:rPr lang="en-US" smtClean="0"/>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687549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E8CBDC-DAA8-4AF4-9CE2-B44B699845FD}" type="datetimeFigureOut">
              <a:rPr lang="en-US" smtClean="0"/>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110685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E8CBDC-DAA8-4AF4-9CE2-B44B699845FD}" type="datetimeFigureOut">
              <a:rPr lang="en-US" smtClean="0"/>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2607060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E8CBDC-DAA8-4AF4-9CE2-B44B699845FD}" type="datetimeFigureOut">
              <a:rPr lang="en-US" smtClean="0"/>
              <a:t>3/12/2015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551795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E8CBDC-DAA8-4AF4-9CE2-B44B699845FD}" type="datetimeFigureOut">
              <a:rPr lang="en-US" smtClean="0"/>
              <a:t>3/12/2015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1799857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E8CBDC-DAA8-4AF4-9CE2-B44B699845FD}" type="datetimeFigureOut">
              <a:rPr lang="en-US" smtClean="0"/>
              <a:t>3/12/2015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1337686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E8CBDC-DAA8-4AF4-9CE2-B44B699845FD}" type="datetimeFigureOut">
              <a:rPr lang="en-US" smtClean="0"/>
              <a:t>3/12/2015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3717537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8CBDC-DAA8-4AF4-9CE2-B44B699845FD}" type="datetimeFigureOut">
              <a:rPr lang="en-US" smtClean="0"/>
              <a:t>3/12/2015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177249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8CBDC-DAA8-4AF4-9CE2-B44B699845FD}" type="datetimeFigureOut">
              <a:rPr lang="en-US" smtClean="0"/>
              <a:t>3/12/2015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03E18-B2F7-436C-8A1C-5B1A2421952A}" type="slidenum">
              <a:rPr lang="en-US" smtClean="0"/>
              <a:t>‹#›</a:t>
            </a:fld>
            <a:endParaRPr lang="en-US"/>
          </a:p>
        </p:txBody>
      </p:sp>
    </p:spTree>
    <p:extLst>
      <p:ext uri="{BB962C8B-B14F-4D97-AF65-F5344CB8AC3E}">
        <p14:creationId xmlns:p14="http://schemas.microsoft.com/office/powerpoint/2010/main" val="2063275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8CBDC-DAA8-4AF4-9CE2-B44B699845FD}" type="datetimeFigureOut">
              <a:rPr lang="en-US" smtClean="0"/>
              <a:t>3/12/2015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03E18-B2F7-436C-8A1C-5B1A2421952A}" type="slidenum">
              <a:rPr lang="en-US" smtClean="0"/>
              <a:t>‹#›</a:t>
            </a:fld>
            <a:endParaRPr lang="en-US"/>
          </a:p>
        </p:txBody>
      </p:sp>
    </p:spTree>
    <p:extLst>
      <p:ext uri="{BB962C8B-B14F-4D97-AF65-F5344CB8AC3E}">
        <p14:creationId xmlns:p14="http://schemas.microsoft.com/office/powerpoint/2010/main" val="965415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90600"/>
            <a:ext cx="7924800" cy="313932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Includes the land surrounding Red Mountain in Benton County, Washington. </a:t>
            </a:r>
          </a:p>
          <a:p>
            <a:pPr marL="285750" indent="-285750">
              <a:buFont typeface="Arial" panose="020B0604020202020204" pitchFamily="34" charset="0"/>
              <a:buChar char="•"/>
            </a:pPr>
            <a:r>
              <a:rPr lang="en-US" dirty="0" smtClean="0"/>
              <a:t>It is part of the Yakima Valley AVA, which in turn is part of the larger Columbia Valley AVA.</a:t>
            </a:r>
          </a:p>
          <a:p>
            <a:pPr marL="285750" indent="-285750">
              <a:buFont typeface="Arial" panose="020B0604020202020204" pitchFamily="34" charset="0"/>
              <a:buChar char="•"/>
            </a:pPr>
            <a:r>
              <a:rPr lang="en-US" dirty="0" smtClean="0"/>
              <a:t>Located between Benton City and the City of West Richland, The reputation of the wines produced in this area has brought Red Mountain AVA worldwide acclaim.</a:t>
            </a:r>
          </a:p>
          <a:p>
            <a:pPr marL="285750" indent="-285750">
              <a:buFont typeface="Arial" panose="020B0604020202020204" pitchFamily="34" charset="0"/>
              <a:buChar char="•"/>
            </a:pPr>
            <a:r>
              <a:rPr lang="en-US" dirty="0" smtClean="0"/>
              <a:t>Red Mountain for the longest time was the smallest in the State of Washington.</a:t>
            </a:r>
          </a:p>
          <a:p>
            <a:pPr marL="285750" indent="-285750">
              <a:buFont typeface="Arial" panose="020B0604020202020204" pitchFamily="34" charset="0"/>
              <a:buChar char="•"/>
            </a:pPr>
            <a:r>
              <a:rPr lang="en-US" dirty="0" smtClean="0"/>
              <a:t>Smaller areas have  been designated recently, moving it up the list.  </a:t>
            </a:r>
          </a:p>
          <a:p>
            <a:pPr marL="285750" indent="-285750">
              <a:buFont typeface="Arial" panose="020B0604020202020204" pitchFamily="34" charset="0"/>
              <a:buChar char="•"/>
            </a:pPr>
            <a:r>
              <a:rPr lang="en-US" dirty="0" smtClean="0"/>
              <a:t>It is estimated that only about 700 acres are planted on Red Mountain. </a:t>
            </a:r>
          </a:p>
          <a:p>
            <a:pPr marL="285750" indent="-285750">
              <a:buFont typeface="Arial" panose="020B0604020202020204" pitchFamily="34" charset="0"/>
              <a:buChar char="•"/>
            </a:pPr>
            <a:r>
              <a:rPr lang="en-US" dirty="0" smtClean="0"/>
              <a:t>The vineyards in this appellation have produced grapes for some of the most sought after wines in Washington State.</a:t>
            </a:r>
            <a:endParaRPr lang="en-US" dirty="0"/>
          </a:p>
        </p:txBody>
      </p:sp>
      <p:sp>
        <p:nvSpPr>
          <p:cNvPr id="3" name="Title 2"/>
          <p:cNvSpPr>
            <a:spLocks noGrp="1"/>
          </p:cNvSpPr>
          <p:nvPr>
            <p:ph type="ctrTitle"/>
          </p:nvPr>
        </p:nvSpPr>
        <p:spPr>
          <a:xfrm>
            <a:off x="719667" y="8467"/>
            <a:ext cx="7772400" cy="1143000"/>
          </a:xfrm>
        </p:spPr>
        <p:txBody>
          <a:bodyPr/>
          <a:lstStyle/>
          <a:p>
            <a:r>
              <a:rPr lang="en-US" dirty="0" smtClean="0"/>
              <a:t>Red Mountain</a:t>
            </a:r>
            <a:endParaRPr lang="en-US" dirty="0"/>
          </a:p>
        </p:txBody>
      </p:sp>
    </p:spTree>
    <p:extLst>
      <p:ext uri="{BB962C8B-B14F-4D97-AF65-F5344CB8AC3E}">
        <p14:creationId xmlns:p14="http://schemas.microsoft.com/office/powerpoint/2010/main" val="3597749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295400"/>
            <a:ext cx="7696200" cy="812530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With elevations ranging from 500 feet (152 m) to 1,500 feet (457 m), the landscape today dominates this area of the lower Yakima Valley.</a:t>
            </a:r>
          </a:p>
          <a:p>
            <a:pPr marL="285750" indent="-285750">
              <a:buFont typeface="Arial" panose="020B0604020202020204" pitchFamily="34" charset="0"/>
              <a:buChar char="•"/>
            </a:pPr>
            <a:r>
              <a:rPr lang="en-US" dirty="0" smtClean="0"/>
              <a:t> The red color in the name comes from the dark red springtime hue of the drooping brome or "</a:t>
            </a:r>
            <a:r>
              <a:rPr lang="en-US" dirty="0" err="1" smtClean="0"/>
              <a:t>cheatgrass</a:t>
            </a:r>
            <a:r>
              <a:rPr lang="en-US" dirty="0" smtClean="0"/>
              <a:t>" in the area. The soil in the area is very gravelly, with high alkalinity (high pH) and calcium carbonate content.</a:t>
            </a:r>
          </a:p>
          <a:p>
            <a:endParaRPr lang="en-US" dirty="0" smtClean="0"/>
          </a:p>
          <a:p>
            <a:pPr marL="285750" indent="-285750">
              <a:buFont typeface="Arial" panose="020B0604020202020204" pitchFamily="34" charset="0"/>
              <a:buChar char="•"/>
            </a:pPr>
            <a:r>
              <a:rPr lang="en-US" dirty="0" smtClean="0"/>
              <a:t>Size doesn’t matter!  What makes Red Mountain unique, is its dramatic diurnal temperature swings of nearly 40° F (temperatures  can exceed 100° F in the ripening phase of fruit development in August and September, overnight lows dipping well into the 60° F range).  </a:t>
            </a:r>
          </a:p>
          <a:p>
            <a:pPr marL="285750" indent="-285750">
              <a:buFont typeface="Arial" panose="020B0604020202020204" pitchFamily="34" charset="0"/>
              <a:buChar char="•"/>
            </a:pPr>
            <a:r>
              <a:rPr lang="en-US" dirty="0" smtClean="0"/>
              <a:t>Intense heat in combination with sand and eroded soils, work to limit vine vigor forcing the vines on Red Mountain  making them focus energy towards fruit development.  </a:t>
            </a:r>
          </a:p>
          <a:p>
            <a:pPr marL="285750" indent="-285750">
              <a:buFont typeface="Arial" panose="020B0604020202020204" pitchFamily="34" charset="0"/>
              <a:buChar char="•"/>
            </a:pPr>
            <a:r>
              <a:rPr lang="en-US" dirty="0" smtClean="0"/>
              <a:t>Wine grapes become super intensified on Red Mountain.  The cool nights help to slow overall ripening which helps to develop flavor and overall complexity of flavors in the fruit.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In Benton City, the Yakima River flows past the area maintaining a moderating effect</a:t>
            </a:r>
          </a:p>
          <a:p>
            <a:pPr marL="285750" indent="-285750">
              <a:buFont typeface="Arial" panose="020B0604020202020204" pitchFamily="34" charset="0"/>
              <a:buChar char="•"/>
            </a:pPr>
            <a:r>
              <a:rPr lang="en-US" dirty="0" smtClean="0"/>
              <a:t>Cool air from the north, settling down in to the lower elevation of the river valley, and down across the hillside  vineyards helps keep the grapes from being overheated. The constant air movement prevents air from settling in and allowing frost  damage</a:t>
            </a:r>
          </a:p>
          <a:p>
            <a:pPr marL="285750" indent="-285750">
              <a:buFont typeface="Arial" panose="020B0604020202020204" pitchFamily="34" charset="0"/>
              <a:buChar char="•"/>
            </a:pPr>
            <a:r>
              <a:rPr lang="en-US" dirty="0" smtClean="0"/>
              <a:t>The area has a desert climate with average yearly rainfall of five inches. During the growing season, daytime temperatures average 90 °F (32 °C) with nighttime temperatures dropping below 50 °F (10 °C).</a:t>
            </a:r>
          </a:p>
          <a:p>
            <a:pPr marL="285750" indent="-285750">
              <a:buFont typeface="Arial" panose="020B0604020202020204" pitchFamily="34" charset="0"/>
              <a:buChar char="•"/>
            </a:pPr>
            <a:r>
              <a:rPr lang="en-US" dirty="0" smtClean="0"/>
              <a:t> Vineyards rely on irrigation to supply water , which allows growers to optimize the growth cycle of their grapevines.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89601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609600"/>
            <a:ext cx="6096000" cy="461665"/>
          </a:xfrm>
          <a:prstGeom prst="rect">
            <a:avLst/>
          </a:prstGeom>
          <a:noFill/>
        </p:spPr>
        <p:txBody>
          <a:bodyPr wrap="square" rtlCol="0">
            <a:spAutoFit/>
          </a:bodyPr>
          <a:lstStyle/>
          <a:p>
            <a:r>
              <a:rPr lang="en-US" sz="2400" dirty="0" smtClean="0"/>
              <a:t>Betz Family Vineyards</a:t>
            </a:r>
            <a:endParaRPr lang="en-US" sz="2400" dirty="0"/>
          </a:p>
        </p:txBody>
      </p:sp>
    </p:spTree>
    <p:extLst>
      <p:ext uri="{BB962C8B-B14F-4D97-AF65-F5344CB8AC3E}">
        <p14:creationId xmlns:p14="http://schemas.microsoft.com/office/powerpoint/2010/main" val="559221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588</Words>
  <Application>Microsoft Office PowerPoint</Application>
  <PresentationFormat>On-screen Show (4:3)</PresentationFormat>
  <Paragraphs>27</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Red Mountain</vt:lpstr>
      <vt:lpstr>PowerPoint Presentation</vt:lpstr>
      <vt:lpstr>PowerPoint Presentation</vt:lpstr>
    </vt:vector>
  </TitlesOfParts>
  <Company>NMCI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Newman-Hyde, Terri CTR NSWCDD, G73</dc:creator>
  <cp:lastModifiedBy>Michael Hyde</cp:lastModifiedBy>
  <cp:revision>7</cp:revision>
  <dcterms:created xsi:type="dcterms:W3CDTF">2015-03-11T15:15:28Z</dcterms:created>
  <dcterms:modified xsi:type="dcterms:W3CDTF">2015-03-12T20:45:07Z</dcterms:modified>
</cp:coreProperties>
</file>